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6" r:id="rId3"/>
  </p:sldMasterIdLst>
  <p:notesMasterIdLst>
    <p:notesMasterId r:id="rId11"/>
  </p:notesMasterIdLst>
  <p:sldIdLst>
    <p:sldId id="264" r:id="rId4"/>
    <p:sldId id="268" r:id="rId5"/>
    <p:sldId id="269" r:id="rId6"/>
    <p:sldId id="270" r:id="rId7"/>
    <p:sldId id="275" r:id="rId8"/>
    <p:sldId id="274" r:id="rId9"/>
    <p:sldId id="25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79BC9-F51A-4654-B055-30025B0EE48E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30F2E-E1BC-464B-A47E-6FA7D9654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48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94CE3C-452B-46C8-8C23-94B2C63CF3CD}" type="slidenum">
              <a:rPr lang="en-US" altLang="en-US" smtClean="0">
                <a:solidFill>
                  <a:srgbClr val="000000"/>
                </a:solidFill>
                <a:latin typeface="Arial" charset="0"/>
                <a:cs typeface="Arial" charset="0"/>
              </a:rPr>
              <a:pPr/>
              <a:t>1</a:t>
            </a:fld>
            <a:endParaRPr lang="en-US" altLang="en-US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CA18501-7E3A-42B8-9EFE-521E0A076B2A}" type="slidenum">
              <a:rPr lang="en-US" altLang="en-US" sz="1200">
                <a:solidFill>
                  <a:srgbClr val="000000"/>
                </a:solidFill>
                <a:latin typeface="Calibri" pitchFamily="34" charset="0"/>
              </a:rPr>
              <a:pPr algn="r"/>
              <a:t>1</a:t>
            </a:fld>
            <a:endParaRPr lang="en-US" alt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6FEDCA-573B-4FC4-8C37-EC504DC96115}" type="slidenum">
              <a:rPr lang="en-US" altLang="en-US" sz="1200">
                <a:solidFill>
                  <a:srgbClr val="000000"/>
                </a:solidFill>
                <a:latin typeface="Calibri" pitchFamily="34" charset="0"/>
              </a:rPr>
              <a:pPr algn="r"/>
              <a:t>1</a:t>
            </a:fld>
            <a:endParaRPr lang="en-US" alt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25904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1CD058-E8A6-4EBC-8622-3B745156C2AC}" type="slidenum">
              <a:rPr lang="en-US" smtClean="0">
                <a:solidFill>
                  <a:srgbClr val="000000"/>
                </a:solidFill>
                <a:latin typeface="Arial" charset="0"/>
                <a:cs typeface="Arial" charset="0"/>
              </a:rPr>
              <a:pPr/>
              <a:t>4</a:t>
            </a:fld>
            <a:endParaRPr lang="en-US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623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D39697-46F2-4584-B7C9-B08420411B23}" type="slidenum">
              <a:rPr lang="en-US" smtClean="0">
                <a:solidFill>
                  <a:srgbClr val="000000"/>
                </a:solidFill>
                <a:latin typeface="Arial" charset="0"/>
                <a:cs typeface="Arial" charset="0"/>
              </a:rPr>
              <a:pPr/>
              <a:t>6</a:t>
            </a:fld>
            <a:endParaRPr lang="en-US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278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1BD56-EB5B-406B-9F99-DAECEA698A96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4CEFB-D71E-48A1-B292-F9927C047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B3D8-5525-471B-AE29-728015CC01CF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3F38A-61B9-4EC6-BB91-B4DB97064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F489D-07BE-4E7C-B52E-0FE7AF604A8F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9F48B-5728-4146-AB83-F5549D6E0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13C1E-E624-4300-B0E8-DE0A33332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170700"/>
      </p:ext>
    </p:extLst>
  </p:cSld>
  <p:clrMapOvr>
    <a:masterClrMapping/>
  </p:clrMapOvr>
  <p:transition>
    <p:split orient="vert"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AC1AC-3D49-4AF5-B9C9-E27CE007A4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462145"/>
      </p:ext>
    </p:extLst>
  </p:cSld>
  <p:clrMapOvr>
    <a:masterClrMapping/>
  </p:clrMapOvr>
  <p:transition>
    <p:split orient="vert" dir="in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A9413-3F2B-4F85-8F62-3DAB787554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90283"/>
      </p:ext>
    </p:extLst>
  </p:cSld>
  <p:clrMapOvr>
    <a:masterClrMapping/>
  </p:clrMapOvr>
  <p:transition>
    <p:split orient="vert"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69274-9381-45B7-A653-DED13DA3D42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664931"/>
      </p:ext>
    </p:extLst>
  </p:cSld>
  <p:clrMapOvr>
    <a:masterClrMapping/>
  </p:clrMapOvr>
  <p:transition>
    <p:split orient="vert" dir="in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B64E4-29C8-4E38-B5FC-2387115453A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057505"/>
      </p:ext>
    </p:extLst>
  </p:cSld>
  <p:clrMapOvr>
    <a:masterClrMapping/>
  </p:clrMapOvr>
  <p:transition>
    <p:split orient="vert" dir="in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E854C-83D9-476F-B201-915A5EDC5E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049698"/>
      </p:ext>
    </p:extLst>
  </p:cSld>
  <p:clrMapOvr>
    <a:masterClrMapping/>
  </p:clrMapOvr>
  <p:transition>
    <p:split orient="vert" dir="in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7C44A-1DA4-4070-B12F-82B2015290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055357"/>
      </p:ext>
    </p:extLst>
  </p:cSld>
  <p:clrMapOvr>
    <a:masterClrMapping/>
  </p:clrMapOvr>
  <p:transition>
    <p:split orient="vert" dir="in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A8E6F-24F5-4491-AFE5-0D3531A599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33845"/>
      </p:ext>
    </p:extLst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0793F-B624-4CC5-8033-A47D72A69452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E52DF-F86A-4350-8480-2571779B9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0FC17-E476-4022-93E8-62AD3AA5E8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33408"/>
      </p:ext>
    </p:extLst>
  </p:cSld>
  <p:clrMapOvr>
    <a:masterClrMapping/>
  </p:clrMapOvr>
  <p:transition>
    <p:split orient="vert" dir="in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B4CA3-9E65-4969-A3AE-E16C91A4A8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358174"/>
      </p:ext>
    </p:extLst>
  </p:cSld>
  <p:clrMapOvr>
    <a:masterClrMapping/>
  </p:clrMapOvr>
  <p:transition>
    <p:split orient="vert" dir="in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CF137-3A96-44B2-8A87-F689DABC46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063400"/>
      </p:ext>
    </p:extLst>
  </p:cSld>
  <p:clrMapOvr>
    <a:masterClrMapping/>
  </p:clrMapOvr>
  <p:transition>
    <p:split orient="vert" dir="in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7D806BF-1803-48E1-9EE6-3BFC59AA1C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7368115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620767B-82FE-4F5A-A567-198169CC9E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31331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6EBC9D2-6610-4872-BE67-9B5F86A588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403315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112B079-EE0F-458B-978A-C968316E1E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2800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  <p:bldP spid="4" grpId="0" build="p" autoUpdateAnimBg="0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A076248-44FB-429A-80E1-004997C79F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685911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  <p:bldP spid="4" grpId="0" build="p" autoUpdateAnimBg="0"/>
      <p:bldP spid="5" grpId="0" build="p" autoUpdateAnimBg="0"/>
      <p:bldP spid="6" grpId="0" build="p" autoUpdateAnimBg="0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287EE57-4A56-4678-9F9B-6C7F0E42C6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104490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6A566CF-73DB-4290-935E-15843BEB02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04996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72387-225F-4E32-8678-4EC7E02D04A3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5FAA0-2B6F-4FCC-8918-40C330A0D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3F8DC8C-40A5-48DC-93FF-27294C8B1D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308319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  <p:bldP spid="4" grpId="0" build="p" autoUpdateAnimBg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B7A34C1-567D-4B84-9293-652AF52F2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475041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  <p:bldP spid="4" grpId="0" build="p" autoUpdateAnimBg="0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157A291-AE46-4D1F-B8DF-DC9AF40359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21244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192791E-0F45-44FD-A45A-C9792CEDCC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98430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83634-9077-4DDF-AA9D-BA92252E00F3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96FB1-C41F-48CB-B2EE-2D0C21C83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FCC71-97AE-4564-9BCA-C1EE5FCCB060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5E937-41AC-48C3-B0EE-3866ADAC4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59A2D-2260-4593-84B9-83CA1BC4AACA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7CF93-9B1D-4E71-844F-B3EB2FC33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65E9F-1011-470C-80BE-CD430B5448C4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9ADAC-E3AC-4372-ADF3-8291B2436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8F965-3629-42C0-9042-8A201F296558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DFC59-DE5A-4046-89FD-E13DD5D15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824FF-9CCF-4FF5-B1F4-FD3216D6FCD2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551B5-BFEA-46A4-9A21-0C78C5ACB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176444-1F20-48E7-A39A-20A28719C725}" type="datetimeFigureOut">
              <a:rPr lang="en-US"/>
              <a:pPr>
                <a:defRPr/>
              </a:pPr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BDFBC1-3B5B-4930-93E0-F5609DE14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FDAF200-4B63-4C2F-A937-A883F894520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3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39BA9B0-6472-4296-9FED-2167C4569D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18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40963" name="Picture 3"/>
            <p:cNvPicPr>
              <a:picLocks noChangeAspect="1" noChangeArrowheads="1"/>
            </p:cNvPicPr>
            <p:nvPr/>
          </p:nvPicPr>
          <p:blipFill>
            <a:blip r:embed="rId3"/>
            <a:srcRect t="14444" r="1833"/>
            <a:stretch>
              <a:fillRect/>
            </a:stretch>
          </p:blipFill>
          <p:spPr bwMode="auto">
            <a:xfrm>
              <a:off x="0" y="0"/>
              <a:ext cx="5760" cy="3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64" name="Picture 4"/>
            <p:cNvPicPr>
              <a:picLocks noChangeAspect="1" noChangeArrowheads="1"/>
            </p:cNvPicPr>
            <p:nvPr/>
          </p:nvPicPr>
          <p:blipFill>
            <a:blip r:embed="rId3"/>
            <a:srcRect t="96666" r="1833"/>
            <a:stretch>
              <a:fillRect/>
            </a:stretch>
          </p:blipFill>
          <p:spPr bwMode="auto">
            <a:xfrm>
              <a:off x="0" y="3648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65" name="Picture 5"/>
            <p:cNvPicPr>
              <a:picLocks noChangeAspect="1" noChangeArrowheads="1"/>
            </p:cNvPicPr>
            <p:nvPr/>
          </p:nvPicPr>
          <p:blipFill>
            <a:blip r:embed="rId3"/>
            <a:srcRect t="96666" r="1833"/>
            <a:stretch>
              <a:fillRect/>
            </a:stretch>
          </p:blipFill>
          <p:spPr bwMode="auto">
            <a:xfrm>
              <a:off x="0" y="3744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66" name="Picture 6"/>
            <p:cNvPicPr>
              <a:picLocks noChangeAspect="1" noChangeArrowheads="1"/>
            </p:cNvPicPr>
            <p:nvPr/>
          </p:nvPicPr>
          <p:blipFill>
            <a:blip r:embed="rId3"/>
            <a:srcRect t="96666" r="1833"/>
            <a:stretch>
              <a:fillRect/>
            </a:stretch>
          </p:blipFill>
          <p:spPr bwMode="auto">
            <a:xfrm>
              <a:off x="0" y="3840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67" name="Picture 7"/>
            <p:cNvPicPr>
              <a:picLocks noChangeAspect="1" noChangeArrowheads="1"/>
            </p:cNvPicPr>
            <p:nvPr/>
          </p:nvPicPr>
          <p:blipFill>
            <a:blip r:embed="rId3"/>
            <a:srcRect t="96666" r="1833"/>
            <a:stretch>
              <a:fillRect/>
            </a:stretch>
          </p:blipFill>
          <p:spPr bwMode="auto">
            <a:xfrm>
              <a:off x="0" y="3936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68" name="Picture 8"/>
            <p:cNvPicPr>
              <a:picLocks noChangeAspect="1" noChangeArrowheads="1"/>
            </p:cNvPicPr>
            <p:nvPr/>
          </p:nvPicPr>
          <p:blipFill>
            <a:blip r:embed="rId3"/>
            <a:srcRect t="96666" r="1833"/>
            <a:stretch>
              <a:fillRect/>
            </a:stretch>
          </p:blipFill>
          <p:spPr bwMode="auto">
            <a:xfrm>
              <a:off x="0" y="4032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69" name="Picture 9"/>
            <p:cNvPicPr>
              <a:picLocks noChangeAspect="1" noChangeArrowheads="1"/>
            </p:cNvPicPr>
            <p:nvPr/>
          </p:nvPicPr>
          <p:blipFill>
            <a:blip r:embed="rId3"/>
            <a:srcRect t="96666" r="1833"/>
            <a:stretch>
              <a:fillRect/>
            </a:stretch>
          </p:blipFill>
          <p:spPr bwMode="auto">
            <a:xfrm>
              <a:off x="0" y="4128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70" name="Picture 10"/>
            <p:cNvPicPr>
              <a:picLocks noChangeAspect="1" noChangeArrowheads="1"/>
            </p:cNvPicPr>
            <p:nvPr/>
          </p:nvPicPr>
          <p:blipFill>
            <a:blip r:embed="rId3"/>
            <a:srcRect t="96666" r="1833"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962" name="Rectangle 11"/>
          <p:cNvSpPr>
            <a:spLocks noChangeArrowheads="1"/>
          </p:cNvSpPr>
          <p:nvPr/>
        </p:nvSpPr>
        <p:spPr bwMode="auto">
          <a:xfrm>
            <a:off x="328613" y="4670425"/>
            <a:ext cx="8458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5000" b="1">
                <a:solidFill>
                  <a:srgbClr val="FFFFFF"/>
                </a:solidFill>
                <a:latin typeface="Calibri" pitchFamily="34" charset="0"/>
              </a:rPr>
              <a:t>Welcome to the Eastside church of Christ</a:t>
            </a:r>
          </a:p>
        </p:txBody>
      </p:sp>
    </p:spTree>
    <p:extLst>
      <p:ext uri="{BB962C8B-B14F-4D97-AF65-F5344CB8AC3E}">
        <p14:creationId xmlns:p14="http://schemas.microsoft.com/office/powerpoint/2010/main" val="536533954"/>
      </p:ext>
    </p:extLst>
  </p:cSld>
  <p:clrMapOvr>
    <a:masterClrMapping/>
  </p:clrMapOvr>
  <p:transition advClick="0" advTm="7000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0099"/>
            </a:gs>
            <a:gs pos="100000">
              <a:srgbClr val="000047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  <a:latin typeface="Calibri" pitchFamily="34" charset="0"/>
              <a:cs typeface="Arial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495300" y="1509713"/>
            <a:ext cx="8153400" cy="0"/>
          </a:xfrm>
          <a:prstGeom prst="lin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  <a:effectLst>
            <a:outerShdw dist="45791" dir="3378596" algn="ctr" rotWithShape="0">
              <a:schemeClr val="tx1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533400" y="1782763"/>
            <a:ext cx="8305800" cy="4829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685800" indent="-685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eaLnBrk="1" hangingPunct="1">
              <a:spcBef>
                <a:spcPct val="30000"/>
              </a:spcBef>
              <a:buClr>
                <a:srgbClr val="FFFF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/>
            </a:pPr>
            <a:r>
              <a:rPr lang="en-US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June 14-19, 2015		Gardner Hall &amp;    </a:t>
            </a:r>
            <a:r>
              <a:rPr lang="en-US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Now </a:t>
            </a:r>
            <a:r>
              <a:rPr lang="en-US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in Progress!</a:t>
            </a:r>
            <a:r>
              <a:rPr lang="en-US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	</a:t>
            </a:r>
            <a:r>
              <a:rPr lang="en-US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	Jerry Falk</a:t>
            </a:r>
          </a:p>
          <a:p>
            <a:pPr marL="457200" indent="-457200" eaLnBrk="1" hangingPunct="1">
              <a:spcBef>
                <a:spcPct val="30000"/>
              </a:spcBef>
              <a:buClr>
                <a:srgbClr val="FFFF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/>
            </a:pPr>
            <a:r>
              <a:rPr lang="en-US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November 1-3, 2015	Eric Reynolds</a:t>
            </a:r>
          </a:p>
          <a:p>
            <a:pPr marL="457200" indent="-457200" eaLnBrk="1" hangingPunct="1">
              <a:spcBef>
                <a:spcPct val="30000"/>
              </a:spcBef>
              <a:buClr>
                <a:srgbClr val="FFFF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June 12-17, 2016 		Lowell </a:t>
            </a:r>
            <a:r>
              <a:rPr lang="en-US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Sallee</a:t>
            </a:r>
            <a:endParaRPr lang="en-US" altLang="en-US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457200" eaLnBrk="1" hangingPunct="1">
              <a:spcBef>
                <a:spcPct val="30000"/>
              </a:spcBef>
              <a:buClr>
                <a:srgbClr val="FFFF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June  4-9, 2017		David </a:t>
            </a:r>
            <a:r>
              <a:rPr lang="en-US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Maxson</a:t>
            </a:r>
            <a:endParaRPr lang="en-US" altLang="en-US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457200" eaLnBrk="1" hangingPunct="1">
              <a:spcBef>
                <a:spcPct val="30000"/>
              </a:spcBef>
              <a:buClr>
                <a:srgbClr val="FFFF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June 17-22, 2018		Greg Chandler</a:t>
            </a:r>
          </a:p>
          <a:p>
            <a:pPr eaLnBrk="1" hangingPunct="1">
              <a:spcBef>
                <a:spcPct val="35000"/>
              </a:spcBef>
              <a:buClr>
                <a:srgbClr val="FFFF00"/>
              </a:buClr>
              <a:buFont typeface="Wingdings" panose="05000000000000000000" pitchFamily="2" charset="2"/>
              <a:buChar char="§"/>
              <a:defRPr/>
            </a:pPr>
            <a:endParaRPr lang="en-US" altLang="en-US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47109" name="Picture 6" descr="MC900410407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57200" y="152400"/>
            <a:ext cx="16478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0" name="WordArt 7"/>
          <p:cNvSpPr>
            <a:spLocks noChangeArrowheads="1" noChangeShapeType="1" noTextEdit="1"/>
          </p:cNvSpPr>
          <p:nvPr/>
        </p:nvSpPr>
        <p:spPr bwMode="auto">
          <a:xfrm>
            <a:off x="2362200" y="533400"/>
            <a:ext cx="6172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99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Impact"/>
                <a:cs typeface="Arial"/>
              </a:rPr>
              <a:t>Future Gospel Meetings</a:t>
            </a:r>
          </a:p>
        </p:txBody>
      </p:sp>
    </p:spTree>
    <p:extLst>
      <p:ext uri="{BB962C8B-B14F-4D97-AF65-F5344CB8AC3E}">
        <p14:creationId xmlns:p14="http://schemas.microsoft.com/office/powerpoint/2010/main" val="356550717"/>
      </p:ext>
    </p:extLst>
  </p:cSld>
  <p:clrMapOvr>
    <a:masterClrMapping/>
  </p:clrMapOvr>
  <p:transition advClick="0" advTm="14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89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89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0099"/>
            </a:gs>
            <a:gs pos="100000">
              <a:srgbClr val="000047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  <a:latin typeface="Calibri" pitchFamily="34" charset="0"/>
              <a:cs typeface="Arial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2844" y="152790"/>
            <a:ext cx="8229600" cy="132050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4800" kern="0" dirty="0" smtClean="0">
                <a:solidFill>
                  <a:srgbClr val="FFCC66"/>
                </a:solidFill>
                <a:latin typeface="Algerian" panose="04020705040A02060702" pitchFamily="82" charset="0"/>
              </a:rPr>
              <a:t>Gospel Meeting</a:t>
            </a:r>
            <a:r>
              <a:rPr lang="en-US" sz="4000" kern="0" dirty="0" smtClean="0">
                <a:solidFill>
                  <a:srgbClr val="FFCC66"/>
                </a:solidFill>
                <a:latin typeface="Algerian" panose="04020705040A02060702" pitchFamily="82" charset="0"/>
              </a:rPr>
              <a:t/>
            </a:r>
            <a:br>
              <a:rPr lang="en-US" sz="4000" kern="0" dirty="0" smtClean="0">
                <a:solidFill>
                  <a:srgbClr val="FFCC66"/>
                </a:solidFill>
                <a:latin typeface="Algerian" panose="04020705040A02060702" pitchFamily="82" charset="0"/>
              </a:rPr>
            </a:br>
            <a:r>
              <a:rPr lang="en-US" sz="3600" kern="0" dirty="0" smtClean="0">
                <a:solidFill>
                  <a:srgbClr val="FFCC66"/>
                </a:solidFill>
                <a:latin typeface="Algerian" panose="04020705040A02060702" pitchFamily="82" charset="0"/>
              </a:rPr>
              <a:t>At Eastside – June 14-19</a:t>
            </a:r>
            <a:endParaRPr lang="en-US" sz="4000" kern="0" dirty="0">
              <a:solidFill>
                <a:srgbClr val="FFCC66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57200" y="1600201"/>
            <a:ext cx="8229600" cy="18288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3600" b="1" kern="0" dirty="0" smtClean="0">
                <a:ln w="6600">
                  <a:solidFill>
                    <a:srgbClr val="333399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333399"/>
                  </a:outerShdw>
                </a:effectLst>
                <a:latin typeface="Calibri" panose="020F0502020204030204" pitchFamily="34" charset="0"/>
              </a:rPr>
              <a:t>“Strength for Life‘s Battles” </a:t>
            </a:r>
            <a:r>
              <a:rPr lang="en-US" kern="0" dirty="0" smtClean="0">
                <a:solidFill>
                  <a:srgbClr val="B8C2F2"/>
                </a:solidFill>
                <a:latin typeface="Calibri" panose="020F0502020204030204" pitchFamily="34" charset="0"/>
              </a:rPr>
              <a:t>			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b="1" kern="0" dirty="0" smtClean="0">
                <a:solidFill>
                  <a:srgbClr val="B8C2F2"/>
                </a:solidFill>
                <a:latin typeface="Calibri" panose="020F0502020204030204" pitchFamily="34" charset="0"/>
              </a:rPr>
              <a:t>   Lessons by Gardner Hall </a:t>
            </a:r>
            <a:r>
              <a:rPr lang="en-US" kern="0" dirty="0" smtClean="0">
                <a:solidFill>
                  <a:srgbClr val="B8C2F2"/>
                </a:solidFill>
                <a:latin typeface="Calibri" panose="020F0502020204030204" pitchFamily="34" charset="0"/>
              </a:rPr>
              <a:t>			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2400" kern="0" dirty="0" smtClean="0">
                <a:solidFill>
                  <a:srgbClr val="B8C2F2"/>
                </a:solidFill>
                <a:latin typeface="Calibri" panose="020F0502020204030204" pitchFamily="34" charset="0"/>
              </a:rPr>
              <a:t>   Sunday at 9 a.m. &amp; 3 p.m.		 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2400" kern="0" dirty="0" smtClean="0">
                <a:solidFill>
                  <a:srgbClr val="B8C2F2"/>
                </a:solidFill>
                <a:latin typeface="Calibri" panose="020F0502020204030204" pitchFamily="34" charset="0"/>
              </a:rPr>
              <a:t>	Monday – Friday at 7:00 p.m.</a:t>
            </a:r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457200" y="3555903"/>
            <a:ext cx="8229600" cy="1453898"/>
          </a:xfrm>
          <a:prstGeom prst="rect">
            <a:avLst/>
          </a:prstGeom>
          <a:solidFill>
            <a:srgbClr val="FFCC66"/>
          </a:solidFill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3600" b="1" kern="0" dirty="0" smtClean="0">
                <a:ln w="6600">
                  <a:solidFill>
                    <a:srgbClr val="333399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333399"/>
                  </a:outerShdw>
                </a:effectLst>
                <a:latin typeface="Calibri" panose="020F0502020204030204" pitchFamily="34" charset="0"/>
              </a:rPr>
              <a:t>“Personal Preparation in Evangelism”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  </a:t>
            </a:r>
            <a:r>
              <a:rPr lang="en-US" b="1" kern="0" dirty="0" smtClean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Lessons by Jerry Falk 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2400" kern="0" dirty="0" smtClean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		Monday – Friday at 10 a.m</a:t>
            </a:r>
            <a:r>
              <a:rPr lang="en-US" sz="24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sz="2400" kern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Content Placeholder 7"/>
          <p:cNvSpPr txBox="1">
            <a:spLocks/>
          </p:cNvSpPr>
          <p:nvPr/>
        </p:nvSpPr>
        <p:spPr bwMode="auto">
          <a:xfrm>
            <a:off x="457200" y="5181600"/>
            <a:ext cx="8229600" cy="151566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sz="3600" b="1" kern="0" dirty="0" smtClean="0">
                <a:ln w="6600">
                  <a:solidFill>
                    <a:srgbClr val="333399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333399"/>
                  </a:outerShdw>
                </a:effectLst>
                <a:latin typeface="Calibri" panose="020F0502020204030204" pitchFamily="34" charset="0"/>
              </a:rPr>
              <a:t>“Joy at the Jordan”</a:t>
            </a:r>
            <a:r>
              <a:rPr lang="en-US" sz="3200" b="1" kern="0" dirty="0" smtClean="0">
                <a:ln w="6600">
                  <a:solidFill>
                    <a:srgbClr val="333399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333399"/>
                  </a:outerShdw>
                </a:effectLst>
                <a:latin typeface="Calibri" panose="020F0502020204030204" pitchFamily="34" charset="0"/>
              </a:rPr>
              <a:t>		</a:t>
            </a: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b="1" kern="0" dirty="0" smtClean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Lessons for Little Ones </a:t>
            </a:r>
            <a:r>
              <a:rPr lang="en-US" kern="0" dirty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(1 </a:t>
            </a:r>
            <a:r>
              <a:rPr lang="en-US" kern="0" dirty="0" smtClean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yr. </a:t>
            </a:r>
            <a:r>
              <a:rPr lang="en-US" kern="0" dirty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– 3</a:t>
            </a:r>
            <a:r>
              <a:rPr lang="en-US" kern="0" baseline="30000" dirty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rd</a:t>
            </a:r>
            <a:r>
              <a:rPr lang="en-US" kern="0" dirty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 grade) </a:t>
            </a:r>
            <a:r>
              <a:rPr lang="en-US" kern="0" dirty="0" smtClean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		 </a:t>
            </a:r>
            <a:endParaRPr lang="en-US" b="1" kern="0" dirty="0" smtClean="0">
              <a:solidFill>
                <a:srgbClr val="2D2D8A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FontTx/>
              <a:buNone/>
            </a:pPr>
            <a:r>
              <a:rPr lang="en-US" kern="0" dirty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 </a:t>
            </a:r>
            <a:r>
              <a:rPr lang="en-US" kern="0" dirty="0" smtClean="0">
                <a:solidFill>
                  <a:srgbClr val="2D2D8A">
                    <a:lumMod val="50000"/>
                  </a:srgbClr>
                </a:solidFill>
                <a:latin typeface="Calibri" panose="020F0502020204030204" pitchFamily="34" charset="0"/>
              </a:rPr>
              <a:t>  Monday – Friday at 10 a.m.	</a:t>
            </a:r>
            <a:r>
              <a:rPr lang="en-US" sz="2400" kern="0" dirty="0" smtClean="0">
                <a:solidFill>
                  <a:srgbClr val="2D2D8A">
                    <a:lumMod val="50000"/>
                  </a:srgbClr>
                </a:solidFill>
              </a:rPr>
              <a:t>	</a:t>
            </a:r>
            <a:endParaRPr lang="en-US" sz="2400" kern="0" dirty="0">
              <a:solidFill>
                <a:srgbClr val="2D2D8A">
                  <a:lumMod val="50000"/>
                </a:srgbClr>
              </a:solidFill>
            </a:endParaRPr>
          </a:p>
        </p:txBody>
      </p:sp>
      <p:pic>
        <p:nvPicPr>
          <p:cNvPr id="11" name="Picture 14" descr="http://4.bp.blogspot.com/-wJD-v2uG3io/U_WD_5kTwJI/AAAAAAAAAuA/6NAemUMHjhE/s1600/Cauvery%2Briv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181600"/>
            <a:ext cx="1905000" cy="15207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https://s-media-cache-ak0.pinimg.com/originals/d2/9d/a7/d29da76927af980edaa1a636ecadc9a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40528">
            <a:off x="1785531" y="4265656"/>
            <a:ext cx="1529709" cy="71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https://cdn4.iconfinder.com/data/icons/Travel_Icon_Pack/PNG/shield%20and%20sword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2188">
            <a:off x="6254060" y="1834460"/>
            <a:ext cx="1222375" cy="122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16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4000">
        <p:fade/>
      </p:transition>
    </mc:Choice>
    <mc:Fallback xmlns="">
      <p:transition spd="med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457200"/>
            <a:ext cx="8077200" cy="5867400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r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en-US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For the sick and the shut-in,	</a:t>
            </a:r>
          </a:p>
          <a:p>
            <a:pPr marL="0" indent="0" algn="r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en-US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 live video of our services </a:t>
            </a:r>
          </a:p>
          <a:p>
            <a:pPr marL="0" indent="0" algn="r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en-US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 is provided through </a:t>
            </a:r>
          </a:p>
          <a:p>
            <a:pPr marL="0" indent="0" algn="r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en-US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the </a:t>
            </a:r>
            <a:r>
              <a:rPr lang="en-US" altLang="en-US" sz="4400" b="1" dirty="0" smtClean="0">
                <a:solidFill>
                  <a:srgbClr val="FFFFCC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media link</a:t>
            </a:r>
            <a:r>
              <a:rPr lang="en-US" altLang="en-US" sz="4000" b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	</a:t>
            </a:r>
            <a:r>
              <a:rPr lang="en-US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 </a:t>
            </a:r>
          </a:p>
          <a:p>
            <a:pPr marL="0" indent="0" algn="r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en-US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    on our website at  	</a:t>
            </a:r>
          </a:p>
          <a:p>
            <a:pPr marL="0" indent="0" algn="ctr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en-US" altLang="en-US" sz="4800" b="1" dirty="0" smtClean="0">
                <a:solidFill>
                  <a:srgbClr val="FFFFCC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www.eastside-church.org</a:t>
            </a:r>
          </a:p>
        </p:txBody>
      </p:sp>
      <p:pic>
        <p:nvPicPr>
          <p:cNvPr id="12293" name="Picture 5" descr="https://encrypted-tbn3.gstatic.com/images?q=tbn:ANd9GcQ-s2tXHB5JOkLLVadFWvdIqVBPDcac0DPa1XgTxn3ewuphLQhJ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04800" y="2209800"/>
            <a:ext cx="4267200" cy="2930389"/>
          </a:xfrm>
          <a:prstGeom prst="ellipse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2057726708"/>
      </p:ext>
    </p:extLst>
  </p:cSld>
  <p:clrMapOvr>
    <a:masterClrMapping/>
  </p:clrMapOvr>
  <p:transition advClick="0"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263000"/>
      </p:ext>
    </p:extLst>
  </p:cSld>
  <p:clrMapOvr>
    <a:masterClrMapping/>
  </p:clrMapOvr>
  <p:transition advTm="9000">
    <p:split orient="vert"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 shadeToTitle="1"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sermonspiceuploads.s3.amazonaws.com/3581/fp_51598/%5bup1%5d%20please%20silence%20your%20cell%20phone_full.jpg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63477" y="790535"/>
            <a:ext cx="8036403" cy="45296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376386743"/>
      </p:ext>
    </p:extLst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14:reveal/>
      </p:transition>
    </mc:Choice>
    <mc:Fallback xmlns="">
      <p:transition spd="slow" advTm="9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46</Words>
  <Application>Microsoft Office PowerPoint</Application>
  <PresentationFormat>On-screen Show (4:3)</PresentationFormat>
  <Paragraphs>29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Algerian</vt:lpstr>
      <vt:lpstr>Arial</vt:lpstr>
      <vt:lpstr>Arial Narrow</vt:lpstr>
      <vt:lpstr>Calibri</vt:lpstr>
      <vt:lpstr>Calibri Light</vt:lpstr>
      <vt:lpstr>Impact</vt:lpstr>
      <vt:lpstr>Wingdings</vt:lpstr>
      <vt:lpstr>Office Theme</vt:lpstr>
      <vt:lpstr>Default Design</vt:lpstr>
      <vt:lpstr>4_Default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Share God’s Word!</dc:title>
  <dc:creator>user</dc:creator>
  <cp:lastModifiedBy>Eastside Enlightener</cp:lastModifiedBy>
  <cp:revision>20</cp:revision>
  <dcterms:created xsi:type="dcterms:W3CDTF">2015-06-08T14:49:44Z</dcterms:created>
  <dcterms:modified xsi:type="dcterms:W3CDTF">2015-06-16T14:24:35Z</dcterms:modified>
</cp:coreProperties>
</file>